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5"/>
  </p:sldMasterIdLst>
  <p:notesMasterIdLst>
    <p:notesMasterId r:id="rId6"/>
  </p:notesMasterIdLst>
  <p:sldIdLst>
    <p:sldId id="256" r:id="rId7"/>
    <p:sldId id="257" r:id="rId8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6C156BB-00E4-4B81-B6D4-1E42CB9E0B63}">
  <a:tblStyle styleId="{76C156BB-00E4-4B81-B6D4-1E42CB9E0B63}" styleName="Table_0">
    <a:wholeTbl>
      <a:tcTxStyle b="off" i="off">
        <a:font>
          <a:latin typeface="Avenir Next LT Pro"/>
          <a:ea typeface="Avenir Next LT Pro"/>
          <a:cs typeface="Avenir Next LT Pro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F3F5"/>
          </a:solidFill>
        </a:fill>
      </a:tcStyle>
    </a:wholeTbl>
    <a:band1H>
      <a:tcTxStyle/>
      <a:tcStyle>
        <a:fill>
          <a:solidFill>
            <a:srgbClr val="CAE6EB"/>
          </a:solidFill>
        </a:fill>
      </a:tcStyle>
    </a:band1H>
    <a:band2H>
      <a:tcTxStyle/>
    </a:band2H>
    <a:band1V>
      <a:tcTxStyle/>
      <a:tcStyle>
        <a:fill>
          <a:solidFill>
            <a:srgbClr val="CAE6EB"/>
          </a:solidFill>
        </a:fill>
      </a:tcStyle>
    </a:band1V>
    <a:band2V>
      <a:tcTxStyle/>
    </a:band2V>
    <a:la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C7C9C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-5054600" y="0"/>
            <a:ext cx="17881600" cy="1005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64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20" name="Google Shape;20;p4"/>
          <p:cNvPicPr preferRelativeResize="0"/>
          <p:nvPr/>
        </p:nvPicPr>
        <p:blipFill rotWithShape="1">
          <a:blip r:embed="rId3">
            <a:alphaModFix/>
          </a:blip>
          <a:srcRect b="0" l="-90" r="48871" t="0"/>
          <a:stretch/>
        </p:blipFill>
        <p:spPr>
          <a:xfrm>
            <a:off x="-179712" y="15"/>
            <a:ext cx="7952111" cy="1005838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4"/>
          <p:cNvSpPr txBox="1"/>
          <p:nvPr>
            <p:ph type="ctrTitle"/>
          </p:nvPr>
        </p:nvSpPr>
        <p:spPr>
          <a:xfrm>
            <a:off x="62272" y="6377422"/>
            <a:ext cx="85098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67"/>
              <a:buFont typeface="Aharoni"/>
              <a:buNone/>
            </a:pPr>
            <a:r>
              <a:rPr lang="en-US" sz="4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{{client_name}}</a:t>
            </a:r>
            <a:br>
              <a:rPr lang="en-US" sz="4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4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Executive Summary</a:t>
            </a:r>
            <a:endParaRPr sz="49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182975" y="8790426"/>
            <a:ext cx="7406400" cy="117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US" sz="2600">
                <a:solidFill>
                  <a:srgbClr val="C7C9C9"/>
                </a:solidFill>
                <a:latin typeface="Avenir"/>
                <a:ea typeface="Avenir"/>
                <a:cs typeface="Avenir"/>
                <a:sym typeface="Avenir"/>
              </a:rPr>
              <a:t>{{company}} | </a:t>
            </a:r>
            <a:r>
              <a:rPr lang="en-US" sz="2600">
                <a:solidFill>
                  <a:srgbClr val="C7C9C9"/>
                </a:solidFill>
                <a:latin typeface="Avenir"/>
                <a:ea typeface="Avenir"/>
                <a:cs typeface="Avenir"/>
                <a:sym typeface="Avenir"/>
              </a:rPr>
              <a:t>{{report_period}}</a:t>
            </a:r>
            <a:endParaRPr sz="2600">
              <a:solidFill>
                <a:srgbClr val="C7C9C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3" name="Google Shape;23;p4"/>
          <p:cNvSpPr/>
          <p:nvPr/>
        </p:nvSpPr>
        <p:spPr>
          <a:xfrm>
            <a:off x="-4530485" y="2812627"/>
            <a:ext cx="2679672" cy="24959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4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{{logo}}</a:t>
            </a:r>
            <a:endParaRPr/>
          </a:p>
        </p:txBody>
      </p:sp>
      <p:sp>
        <p:nvSpPr>
          <p:cNvPr id="24" name="Google Shape;24;p4"/>
          <p:cNvSpPr/>
          <p:nvPr/>
        </p:nvSpPr>
        <p:spPr>
          <a:xfrm>
            <a:off x="231386" y="2700866"/>
            <a:ext cx="1695027" cy="13597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4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{{image:logo}}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5"/>
          <p:cNvPicPr preferRelativeResize="0"/>
          <p:nvPr/>
        </p:nvPicPr>
        <p:blipFill rotWithShape="1">
          <a:blip r:embed="rId3">
            <a:alphaModFix/>
          </a:blip>
          <a:srcRect b="1" l="0" r="64684" t="5851"/>
          <a:stretch/>
        </p:blipFill>
        <p:spPr>
          <a:xfrm>
            <a:off x="2201817" y="0"/>
            <a:ext cx="5570583" cy="989076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5"/>
          <p:cNvSpPr/>
          <p:nvPr/>
        </p:nvSpPr>
        <p:spPr>
          <a:xfrm>
            <a:off x="269151" y="1411807"/>
            <a:ext cx="1559651" cy="1034972"/>
          </a:xfrm>
          <a:prstGeom prst="roundRect">
            <a:avLst>
              <a:gd fmla="val 16667" name="adj"/>
            </a:avLst>
          </a:prstGeom>
          <a:solidFill>
            <a:srgbClr val="1E789A"/>
          </a:solidFill>
          <a:ln cap="flat" cmpd="sng" w="19050">
            <a:solidFill>
              <a:srgbClr val="1E789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{{licenses}}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Purchased Licenses</a:t>
            </a:r>
            <a:endParaRPr/>
          </a:p>
        </p:txBody>
      </p:sp>
      <p:sp>
        <p:nvSpPr>
          <p:cNvPr id="31" name="Google Shape;31;p5"/>
          <p:cNvSpPr txBox="1"/>
          <p:nvPr/>
        </p:nvSpPr>
        <p:spPr>
          <a:xfrm>
            <a:off x="151166" y="434066"/>
            <a:ext cx="6393300" cy="5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933" u="none" cap="none" strike="noStrike">
                <a:solidFill>
                  <a:srgbClr val="595959"/>
                </a:solidFill>
                <a:latin typeface="Avenir"/>
                <a:ea typeface="Avenir"/>
                <a:cs typeface="Avenir"/>
                <a:sym typeface="Avenir"/>
              </a:rPr>
              <a:t>{{</a:t>
            </a:r>
            <a:r>
              <a:rPr lang="en-US" sz="2933">
                <a:solidFill>
                  <a:srgbClr val="595959"/>
                </a:solidFill>
                <a:latin typeface="Avenir"/>
                <a:ea typeface="Avenir"/>
                <a:cs typeface="Avenir"/>
                <a:sym typeface="Avenir"/>
              </a:rPr>
              <a:t>company</a:t>
            </a:r>
            <a:r>
              <a:rPr b="0" i="0" lang="en-US" sz="2933" u="none" cap="none" strike="noStrike">
                <a:solidFill>
                  <a:srgbClr val="595959"/>
                </a:solidFill>
                <a:latin typeface="Avenir"/>
                <a:ea typeface="Avenir"/>
                <a:cs typeface="Avenir"/>
                <a:sym typeface="Avenir"/>
              </a:rPr>
              <a:t>}} Review</a:t>
            </a:r>
            <a:endParaRPr/>
          </a:p>
        </p:txBody>
      </p:sp>
      <p:sp>
        <p:nvSpPr>
          <p:cNvPr id="32" name="Google Shape;32;p5"/>
          <p:cNvSpPr/>
          <p:nvPr/>
        </p:nvSpPr>
        <p:spPr>
          <a:xfrm>
            <a:off x="5136746" y="2795469"/>
            <a:ext cx="2484600" cy="3579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595959"/>
                </a:solidFill>
                <a:latin typeface="Avenir"/>
                <a:ea typeface="Avenir"/>
                <a:cs typeface="Avenir"/>
                <a:sym typeface="Avenir"/>
              </a:rPr>
              <a:t>Your team created {{decks_made}} decks from {{templates}} templates in {{report_period}}.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33" name="Google Shape;33;p5"/>
          <p:cNvSpPr/>
          <p:nvPr/>
        </p:nvSpPr>
        <p:spPr>
          <a:xfrm>
            <a:off x="269151" y="2725468"/>
            <a:ext cx="4789543" cy="3579193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4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{{chart:presentations_by_team}}</a:t>
            </a:r>
            <a:endParaRPr/>
          </a:p>
        </p:txBody>
      </p:sp>
      <p:sp>
        <p:nvSpPr>
          <p:cNvPr id="34" name="Google Shape;34;p5"/>
          <p:cNvSpPr txBox="1"/>
          <p:nvPr/>
        </p:nvSpPr>
        <p:spPr>
          <a:xfrm>
            <a:off x="151167" y="9521428"/>
            <a:ext cx="49185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venir"/>
              <a:buNone/>
            </a:pPr>
            <a:r>
              <a:rPr lang="en-US" sz="1800">
                <a:solidFill>
                  <a:srgbClr val="595959"/>
                </a:solidFill>
                <a:latin typeface="Avenir"/>
                <a:ea typeface="Avenir"/>
                <a:cs typeface="Avenir"/>
                <a:sym typeface="Avenir"/>
              </a:rPr>
              <a:t>{{client_name}} | {{report_period}}</a:t>
            </a:r>
            <a:endParaRPr>
              <a:solidFill>
                <a:srgbClr val="595959"/>
              </a:solidFill>
            </a:endParaRPr>
          </a:p>
        </p:txBody>
      </p:sp>
      <p:sp>
        <p:nvSpPr>
          <p:cNvPr id="35" name="Google Shape;35;p5"/>
          <p:cNvSpPr/>
          <p:nvPr/>
        </p:nvSpPr>
        <p:spPr>
          <a:xfrm>
            <a:off x="6695768" y="167640"/>
            <a:ext cx="925465" cy="7025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4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{{image:logo}}</a:t>
            </a:r>
            <a:endParaRPr sz="300"/>
          </a:p>
        </p:txBody>
      </p:sp>
      <p:sp>
        <p:nvSpPr>
          <p:cNvPr id="36" name="Google Shape;36;p5"/>
          <p:cNvSpPr/>
          <p:nvPr/>
        </p:nvSpPr>
        <p:spPr>
          <a:xfrm>
            <a:off x="2117616" y="1399612"/>
            <a:ext cx="1559651" cy="1034972"/>
          </a:xfrm>
          <a:prstGeom prst="roundRect">
            <a:avLst>
              <a:gd fmla="val 16667" name="adj"/>
            </a:avLst>
          </a:prstGeom>
          <a:solidFill>
            <a:srgbClr val="1E789A"/>
          </a:solidFill>
          <a:ln cap="flat" cmpd="sng" w="19050">
            <a:solidFill>
              <a:srgbClr val="1E789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{{users}}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Weekly Active Users</a:t>
            </a: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269150" y="6735538"/>
            <a:ext cx="6393300" cy="2355000"/>
          </a:xfrm>
          <a:prstGeom prst="roundRect">
            <a:avLst>
              <a:gd fmla="val 16667" name="adj"/>
            </a:avLst>
          </a:prstGeom>
          <a:solidFill>
            <a:srgbClr val="1E789A"/>
          </a:solidFill>
          <a:ln cap="flat" cmpd="sng" w="12700">
            <a:solidFill>
              <a:srgbClr val="1E789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8" name="Google Shape;38;p5"/>
          <p:cNvSpPr/>
          <p:nvPr/>
        </p:nvSpPr>
        <p:spPr>
          <a:xfrm>
            <a:off x="3945192" y="1399612"/>
            <a:ext cx="1559651" cy="1034972"/>
          </a:xfrm>
          <a:prstGeom prst="roundRect">
            <a:avLst>
              <a:gd fmla="val 16667" name="adj"/>
            </a:avLst>
          </a:prstGeom>
          <a:solidFill>
            <a:srgbClr val="2DAFAB"/>
          </a:solidFill>
          <a:ln cap="flat" cmpd="sng" w="19050">
            <a:solidFill>
              <a:srgbClr val="1E789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{{hours}}</a:t>
            </a:r>
            <a:endParaRPr sz="20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Hours Saved</a:t>
            </a:r>
            <a:endParaRPr/>
          </a:p>
        </p:txBody>
      </p:sp>
      <p:graphicFrame>
        <p:nvGraphicFramePr>
          <p:cNvPr id="39" name="Google Shape;39;p5"/>
          <p:cNvGraphicFramePr/>
          <p:nvPr/>
        </p:nvGraphicFramePr>
        <p:xfrm>
          <a:off x="448519" y="69482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{76C156BB-00E4-4B81-B6D4-1E42CB9E0B63}</a:tableStyleId>
              </a:tblPr>
              <a:tblGrid>
                <a:gridCol w="2178675"/>
                <a:gridCol w="2178675"/>
                <a:gridCol w="1677200"/>
              </a:tblGrid>
              <a:tr h="385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Current Plan</a:t>
                      </a:r>
                      <a:endParaRPr b="1" sz="16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New Option</a:t>
                      </a:r>
                      <a:endParaRPr b="1" sz="16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</a:tr>
              <a:tr h="385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Subscription plan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{{license_type}}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Pro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</a:tr>
              <a:tr h="385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Number of users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{{licenses}}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18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</a:tr>
              <a:tr h="385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Data sources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Up to 3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Up to 10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</a:tr>
              <a:tr h="385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Monthly rate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$150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chemeClr val="lt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$750</a:t>
                      </a:r>
                      <a:endParaRPr sz="1500">
                        <a:solidFill>
                          <a:schemeClr val="lt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789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